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1"/>
  </p:notesMasterIdLst>
  <p:sldIdLst>
    <p:sldId id="256" r:id="rId2"/>
    <p:sldId id="272" r:id="rId3"/>
    <p:sldId id="264" r:id="rId4"/>
    <p:sldId id="261" r:id="rId5"/>
    <p:sldId id="273" r:id="rId6"/>
    <p:sldId id="275" r:id="rId7"/>
    <p:sldId id="265" r:id="rId8"/>
    <p:sldId id="276" r:id="rId9"/>
    <p:sldId id="277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  <p:embeddedFont>
      <p:font typeface="PT Serif" panose="020A0603040505020204" pitchFamily="18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44D327-C8C6-4163-A623-057FE4961991}">
  <a:tblStyle styleId="{A644D327-C8C6-4163-A623-057FE496199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F84729-DA0B-49D1-B9D5-606E54AD438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92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71908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3577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479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"/>
          <p:cNvSpPr/>
          <p:nvPr/>
        </p:nvSpPr>
        <p:spPr>
          <a:xfrm>
            <a:off x="8142711" y="3918330"/>
            <a:ext cx="943913" cy="133739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22" name="Google Shape;22;p2"/>
          <p:cNvSpPr/>
          <p:nvPr/>
        </p:nvSpPr>
        <p:spPr>
          <a:xfrm>
            <a:off x="8246778" y="1061814"/>
            <a:ext cx="565397" cy="7946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23" name="Google Shape;23;p2"/>
          <p:cNvSpPr/>
          <p:nvPr/>
        </p:nvSpPr>
        <p:spPr>
          <a:xfrm>
            <a:off x="7302238" y="4554392"/>
            <a:ext cx="623239" cy="66856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24" name="Google Shape;24;p2"/>
          <p:cNvSpPr/>
          <p:nvPr/>
        </p:nvSpPr>
        <p:spPr>
          <a:xfrm>
            <a:off x="8812176" y="313545"/>
            <a:ext cx="505297" cy="64940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25" name="Google Shape;25;p2"/>
          <p:cNvSpPr/>
          <p:nvPr/>
        </p:nvSpPr>
        <p:spPr>
          <a:xfrm>
            <a:off x="7486177" y="4101249"/>
            <a:ext cx="218857" cy="33853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26" name="Google Shape;26;p2"/>
          <p:cNvSpPr/>
          <p:nvPr/>
        </p:nvSpPr>
        <p:spPr>
          <a:xfrm>
            <a:off x="6980299" y="-88163"/>
            <a:ext cx="707299" cy="105647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27" name="Google Shape;27;p2"/>
          <p:cNvSpPr/>
          <p:nvPr/>
        </p:nvSpPr>
        <p:spPr>
          <a:xfrm>
            <a:off x="8353588" y="325842"/>
            <a:ext cx="315620" cy="43634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28" name="Google Shape;28;p2"/>
          <p:cNvSpPr/>
          <p:nvPr/>
        </p:nvSpPr>
        <p:spPr>
          <a:xfrm>
            <a:off x="7687616" y="916471"/>
            <a:ext cx="245359" cy="4531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29" name="Google Shape;29;p2"/>
          <p:cNvSpPr/>
          <p:nvPr/>
        </p:nvSpPr>
        <p:spPr>
          <a:xfrm>
            <a:off x="8637153" y="2924174"/>
            <a:ext cx="816948" cy="110613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30" name="Google Shape;30;p2"/>
          <p:cNvSpPr/>
          <p:nvPr/>
        </p:nvSpPr>
        <p:spPr>
          <a:xfrm rot="-5400000">
            <a:off x="6840000" y="4568068"/>
            <a:ext cx="417000" cy="3285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5400000">
            <a:off x="6496124" y="-12475"/>
            <a:ext cx="589800" cy="407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208235" y="3375182"/>
            <a:ext cx="218854" cy="30986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33" name="Google Shape;33;p2"/>
          <p:cNvSpPr/>
          <p:nvPr/>
        </p:nvSpPr>
        <p:spPr>
          <a:xfrm>
            <a:off x="8013853" y="659316"/>
            <a:ext cx="258850" cy="30899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34" name="Google Shape;34;p2"/>
          <p:cNvSpPr/>
          <p:nvPr/>
        </p:nvSpPr>
        <p:spPr>
          <a:xfrm>
            <a:off x="7828438" y="4163755"/>
            <a:ext cx="206506" cy="213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35" name="Google Shape;35;p2"/>
          <p:cNvSpPr/>
          <p:nvPr/>
        </p:nvSpPr>
        <p:spPr>
          <a:xfrm>
            <a:off x="8003439" y="1292797"/>
            <a:ext cx="172864" cy="2111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36" name="Google Shape;36;p2"/>
          <p:cNvSpPr/>
          <p:nvPr/>
        </p:nvSpPr>
        <p:spPr>
          <a:xfrm>
            <a:off x="7939495" y="-95340"/>
            <a:ext cx="476421" cy="6611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37" name="Google Shape;37;p2"/>
          <p:cNvSpPr/>
          <p:nvPr/>
        </p:nvSpPr>
        <p:spPr>
          <a:xfrm>
            <a:off x="7709340" y="156126"/>
            <a:ext cx="64053" cy="15820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38" name="Google Shape;38;p2"/>
          <p:cNvSpPr/>
          <p:nvPr/>
        </p:nvSpPr>
        <p:spPr>
          <a:xfrm>
            <a:off x="9017902" y="4284544"/>
            <a:ext cx="121390" cy="1663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39" name="Google Shape;39;p2"/>
          <p:cNvSpPr/>
          <p:nvPr/>
        </p:nvSpPr>
        <p:spPr>
          <a:xfrm>
            <a:off x="8736528" y="68644"/>
            <a:ext cx="172852" cy="25157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40" name="Google Shape;40;p2"/>
          <p:cNvSpPr/>
          <p:nvPr/>
        </p:nvSpPr>
        <p:spPr>
          <a:xfrm>
            <a:off x="9053841" y="1122374"/>
            <a:ext cx="172853" cy="22214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41" name="Google Shape;41;p2"/>
          <p:cNvSpPr txBox="1">
            <a:spLocks noGrp="1"/>
          </p:cNvSpPr>
          <p:nvPr>
            <p:ph type="ctrTitle"/>
          </p:nvPr>
        </p:nvSpPr>
        <p:spPr>
          <a:xfrm>
            <a:off x="1661700" y="1991825"/>
            <a:ext cx="5820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4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2"/>
          <p:cNvSpPr/>
          <p:nvPr/>
        </p:nvSpPr>
        <p:spPr>
          <a:xfrm>
            <a:off x="240789" y="-249878"/>
            <a:ext cx="1325150" cy="183895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43" name="Google Shape;43;p2"/>
          <p:cNvSpPr/>
          <p:nvPr/>
        </p:nvSpPr>
        <p:spPr>
          <a:xfrm>
            <a:off x="1462669" y="359548"/>
            <a:ext cx="684178" cy="835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44" name="Google Shape;44;p2"/>
          <p:cNvSpPr/>
          <p:nvPr/>
        </p:nvSpPr>
        <p:spPr>
          <a:xfrm>
            <a:off x="-145673" y="1499255"/>
            <a:ext cx="545851" cy="81531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45" name="Google Shape;45;p2"/>
          <p:cNvSpPr/>
          <p:nvPr/>
        </p:nvSpPr>
        <p:spPr>
          <a:xfrm>
            <a:off x="468639" y="3330899"/>
            <a:ext cx="596301" cy="71180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0</a:t>
            </a:r>
          </a:p>
        </p:txBody>
      </p:sp>
      <p:sp>
        <p:nvSpPr>
          <p:cNvPr id="46" name="Google Shape;46;p2"/>
          <p:cNvSpPr/>
          <p:nvPr/>
        </p:nvSpPr>
        <p:spPr>
          <a:xfrm>
            <a:off x="2715924" y="4728432"/>
            <a:ext cx="422823" cy="54341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8</a:t>
            </a:r>
          </a:p>
        </p:txBody>
      </p:sp>
      <p:sp>
        <p:nvSpPr>
          <p:cNvPr id="47" name="Google Shape;47;p2"/>
          <p:cNvSpPr/>
          <p:nvPr/>
        </p:nvSpPr>
        <p:spPr>
          <a:xfrm>
            <a:off x="857004" y="4218046"/>
            <a:ext cx="948321" cy="10172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48" name="Google Shape;48;p2"/>
          <p:cNvSpPr/>
          <p:nvPr/>
        </p:nvSpPr>
        <p:spPr>
          <a:xfrm>
            <a:off x="6477124" y="659323"/>
            <a:ext cx="375994" cy="41841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¥</a:t>
            </a:r>
          </a:p>
        </p:txBody>
      </p:sp>
      <p:sp>
        <p:nvSpPr>
          <p:cNvPr id="49" name="Google Shape;49;p2"/>
          <p:cNvSpPr/>
          <p:nvPr/>
        </p:nvSpPr>
        <p:spPr>
          <a:xfrm>
            <a:off x="2001208" y="4048123"/>
            <a:ext cx="340184" cy="4966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2</a:t>
            </a:r>
          </a:p>
        </p:txBody>
      </p:sp>
      <p:sp>
        <p:nvSpPr>
          <p:cNvPr id="50" name="Google Shape;50;p2"/>
          <p:cNvSpPr/>
          <p:nvPr/>
        </p:nvSpPr>
        <p:spPr>
          <a:xfrm>
            <a:off x="-202825" y="3641301"/>
            <a:ext cx="863938" cy="1198949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9</a:t>
            </a:r>
          </a:p>
        </p:txBody>
      </p:sp>
      <p:sp>
        <p:nvSpPr>
          <p:cNvPr id="51" name="Google Shape;51;p2"/>
          <p:cNvSpPr/>
          <p:nvPr/>
        </p:nvSpPr>
        <p:spPr>
          <a:xfrm rot="-5400000">
            <a:off x="1953573" y="-64893"/>
            <a:ext cx="756300" cy="595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2"/>
          <p:cNvSpPr/>
          <p:nvPr/>
        </p:nvSpPr>
        <p:spPr>
          <a:xfrm rot="5400000">
            <a:off x="2309286" y="4286696"/>
            <a:ext cx="746700" cy="5151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2"/>
          <p:cNvSpPr/>
          <p:nvPr/>
        </p:nvSpPr>
        <p:spPr>
          <a:xfrm>
            <a:off x="909496" y="3809336"/>
            <a:ext cx="234870" cy="3321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3</a:t>
            </a:r>
          </a:p>
        </p:txBody>
      </p:sp>
      <p:sp>
        <p:nvSpPr>
          <p:cNvPr id="54" name="Google Shape;54;p2"/>
          <p:cNvSpPr/>
          <p:nvPr/>
        </p:nvSpPr>
        <p:spPr>
          <a:xfrm>
            <a:off x="180514" y="977226"/>
            <a:ext cx="178753" cy="33011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1</a:t>
            </a:r>
          </a:p>
        </p:txBody>
      </p:sp>
      <p:sp>
        <p:nvSpPr>
          <p:cNvPr id="55" name="Google Shape;55;p2"/>
          <p:cNvSpPr/>
          <p:nvPr/>
        </p:nvSpPr>
        <p:spPr>
          <a:xfrm>
            <a:off x="2001208" y="4738570"/>
            <a:ext cx="172436" cy="245058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£</a:t>
            </a:r>
          </a:p>
        </p:txBody>
      </p:sp>
      <p:sp>
        <p:nvSpPr>
          <p:cNvPr id="56" name="Google Shape;56;p2"/>
          <p:cNvSpPr/>
          <p:nvPr/>
        </p:nvSpPr>
        <p:spPr>
          <a:xfrm>
            <a:off x="3322800" y="4742227"/>
            <a:ext cx="163350" cy="23774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5</a:t>
            </a:r>
          </a:p>
        </p:txBody>
      </p:sp>
      <p:sp>
        <p:nvSpPr>
          <p:cNvPr id="57" name="Google Shape;57;p2"/>
          <p:cNvSpPr/>
          <p:nvPr/>
        </p:nvSpPr>
        <p:spPr>
          <a:xfrm>
            <a:off x="2629623" y="359546"/>
            <a:ext cx="461790" cy="63919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7</a:t>
            </a:r>
          </a:p>
        </p:txBody>
      </p:sp>
      <p:sp>
        <p:nvSpPr>
          <p:cNvPr id="58" name="Google Shape;58;p2"/>
          <p:cNvSpPr/>
          <p:nvPr/>
        </p:nvSpPr>
        <p:spPr>
          <a:xfrm>
            <a:off x="65335" y="101130"/>
            <a:ext cx="123829" cy="17531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59" name="Google Shape;59;p2"/>
          <p:cNvSpPr/>
          <p:nvPr/>
        </p:nvSpPr>
        <p:spPr>
          <a:xfrm>
            <a:off x="575656" y="4769892"/>
            <a:ext cx="128737" cy="18240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5</a:t>
            </a:r>
          </a:p>
        </p:txBody>
      </p:sp>
      <p:sp>
        <p:nvSpPr>
          <p:cNvPr id="60" name="Google Shape;60;p2"/>
          <p:cNvSpPr/>
          <p:nvPr/>
        </p:nvSpPr>
        <p:spPr>
          <a:xfrm>
            <a:off x="735785" y="1757713"/>
            <a:ext cx="212661" cy="27330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6</a:t>
            </a:r>
          </a:p>
        </p:txBody>
      </p:sp>
      <p:sp>
        <p:nvSpPr>
          <p:cNvPr id="61" name="Google Shape;61;p2"/>
          <p:cNvSpPr/>
          <p:nvPr/>
        </p:nvSpPr>
        <p:spPr>
          <a:xfrm>
            <a:off x="1617563" y="68452"/>
            <a:ext cx="187263" cy="24066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9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10" name="Google Shape;110;p5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11" name="Google Shape;111;p5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12" name="Google Shape;112;p5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13" name="Google Shape;113;p5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14" name="Google Shape;114;p5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15" name="Google Shape;115;p5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16" name="Google Shape;116;p5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17" name="Google Shape;117;p5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18" name="Google Shape;118;p5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5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21" name="Google Shape;121;p5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22" name="Google Shape;122;p5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23" name="Google Shape;123;p5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24" name="Google Shape;124;p5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25" name="Google Shape;125;p5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26" name="Google Shape;126;p5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27" name="Google Shape;127;p5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28" name="Google Shape;128;p5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29" name="Google Shape;129;p5"/>
          <p:cNvSpPr txBox="1">
            <a:spLocks noGrp="1"/>
          </p:cNvSpPr>
          <p:nvPr>
            <p:ph type="title"/>
          </p:nvPr>
        </p:nvSpPr>
        <p:spPr>
          <a:xfrm>
            <a:off x="717780" y="780900"/>
            <a:ext cx="51690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5"/>
          <p:cNvSpPr txBox="1">
            <a:spLocks noGrp="1"/>
          </p:cNvSpPr>
          <p:nvPr>
            <p:ph type="body" idx="1"/>
          </p:nvPr>
        </p:nvSpPr>
        <p:spPr>
          <a:xfrm>
            <a:off x="717780" y="1513574"/>
            <a:ext cx="5169000" cy="3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⊸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⋅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31" name="Google Shape;131;p5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"/>
          <p:cNvSpPr/>
          <p:nvPr/>
        </p:nvSpPr>
        <p:spPr>
          <a:xfrm>
            <a:off x="7123399" y="2945300"/>
            <a:ext cx="1604425" cy="22732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5</a:t>
            </a:r>
          </a:p>
        </p:txBody>
      </p:sp>
      <p:sp>
        <p:nvSpPr>
          <p:cNvPr id="159" name="Google Shape;159;p7"/>
          <p:cNvSpPr/>
          <p:nvPr/>
        </p:nvSpPr>
        <p:spPr>
          <a:xfrm>
            <a:off x="8411549" y="1666550"/>
            <a:ext cx="774325" cy="108827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3</a:t>
            </a:r>
          </a:p>
        </p:txBody>
      </p:sp>
      <p:sp>
        <p:nvSpPr>
          <p:cNvPr id="160" name="Google Shape;160;p7"/>
          <p:cNvSpPr/>
          <p:nvPr/>
        </p:nvSpPr>
        <p:spPr>
          <a:xfrm>
            <a:off x="6567123" y="2997749"/>
            <a:ext cx="844060" cy="90544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€</a:t>
            </a:r>
          </a:p>
        </p:txBody>
      </p:sp>
      <p:sp>
        <p:nvSpPr>
          <p:cNvPr id="161" name="Google Shape;161;p7"/>
          <p:cNvSpPr/>
          <p:nvPr/>
        </p:nvSpPr>
        <p:spPr>
          <a:xfrm>
            <a:off x="7702425" y="944674"/>
            <a:ext cx="692017" cy="88938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9</a:t>
            </a:r>
          </a:p>
        </p:txBody>
      </p:sp>
      <p:sp>
        <p:nvSpPr>
          <p:cNvPr id="162" name="Google Shape;162;p7"/>
          <p:cNvSpPr/>
          <p:nvPr/>
        </p:nvSpPr>
        <p:spPr>
          <a:xfrm>
            <a:off x="8482541" y="3571675"/>
            <a:ext cx="432249" cy="66862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7</a:t>
            </a:r>
          </a:p>
        </p:txBody>
      </p:sp>
      <p:sp>
        <p:nvSpPr>
          <p:cNvPr id="163" name="Google Shape;163;p7"/>
          <p:cNvSpPr/>
          <p:nvPr/>
        </p:nvSpPr>
        <p:spPr>
          <a:xfrm>
            <a:off x="7956575" y="-147125"/>
            <a:ext cx="968665" cy="1446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Montserrat"/>
              </a:rPr>
              <a:t>$</a:t>
            </a:r>
          </a:p>
        </p:txBody>
      </p:sp>
      <p:sp>
        <p:nvSpPr>
          <p:cNvPr id="164" name="Google Shape;164;p7"/>
          <p:cNvSpPr/>
          <p:nvPr/>
        </p:nvSpPr>
        <p:spPr>
          <a:xfrm>
            <a:off x="7524777" y="-48672"/>
            <a:ext cx="432250" cy="59758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£</a:t>
            </a:r>
          </a:p>
        </p:txBody>
      </p:sp>
      <p:sp>
        <p:nvSpPr>
          <p:cNvPr id="165" name="Google Shape;165;p7"/>
          <p:cNvSpPr/>
          <p:nvPr/>
        </p:nvSpPr>
        <p:spPr>
          <a:xfrm>
            <a:off x="7153450" y="1200149"/>
            <a:ext cx="336025" cy="6205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BFC9">
                    <a:alpha val="45000"/>
                  </a:srgbClr>
                </a:solidFill>
                <a:latin typeface="Abril Fatface"/>
              </a:rPr>
              <a:t>1</a:t>
            </a:r>
          </a:p>
        </p:txBody>
      </p:sp>
      <p:sp>
        <p:nvSpPr>
          <p:cNvPr id="166" name="Google Shape;166;p7"/>
          <p:cNvSpPr/>
          <p:nvPr/>
        </p:nvSpPr>
        <p:spPr>
          <a:xfrm>
            <a:off x="7524775" y="1713000"/>
            <a:ext cx="1106400" cy="14980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8</a:t>
            </a:r>
          </a:p>
        </p:txBody>
      </p:sp>
      <p:sp>
        <p:nvSpPr>
          <p:cNvPr id="167" name="Google Shape;167;p7"/>
          <p:cNvSpPr/>
          <p:nvPr/>
        </p:nvSpPr>
        <p:spPr>
          <a:xfrm rot="-5400000">
            <a:off x="7167502" y="893428"/>
            <a:ext cx="564600" cy="4449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7"/>
          <p:cNvSpPr/>
          <p:nvPr/>
        </p:nvSpPr>
        <p:spPr>
          <a:xfrm rot="5400000">
            <a:off x="8455975" y="4580950"/>
            <a:ext cx="485400" cy="334800"/>
          </a:xfrm>
          <a:prstGeom prst="rightArrow">
            <a:avLst>
              <a:gd name="adj1" fmla="val 50000"/>
              <a:gd name="adj2" fmla="val 50000"/>
            </a:avLst>
          </a:prstGeom>
          <a:noFill/>
          <a:ln w="9525" cap="flat" cmpd="sng">
            <a:solidFill>
              <a:srgbClr val="00707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301600" y="2427892"/>
            <a:ext cx="296397" cy="41965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2</a:t>
            </a:r>
          </a:p>
        </p:txBody>
      </p:sp>
      <p:sp>
        <p:nvSpPr>
          <p:cNvPr id="170" name="Google Shape;170;p7"/>
          <p:cNvSpPr/>
          <p:nvPr/>
        </p:nvSpPr>
        <p:spPr>
          <a:xfrm>
            <a:off x="8668228" y="988756"/>
            <a:ext cx="354503" cy="4231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0</a:t>
            </a:r>
          </a:p>
        </p:txBody>
      </p:sp>
      <p:sp>
        <p:nvSpPr>
          <p:cNvPr id="171" name="Google Shape;171;p7"/>
          <p:cNvSpPr/>
          <p:nvPr/>
        </p:nvSpPr>
        <p:spPr>
          <a:xfrm>
            <a:off x="8763900" y="3127993"/>
            <a:ext cx="279674" cy="28920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¥</a:t>
            </a:r>
          </a:p>
        </p:txBody>
      </p:sp>
      <p:sp>
        <p:nvSpPr>
          <p:cNvPr id="172" name="Google Shape;172;p7"/>
          <p:cNvSpPr/>
          <p:nvPr/>
        </p:nvSpPr>
        <p:spPr>
          <a:xfrm>
            <a:off x="7233391" y="1950962"/>
            <a:ext cx="236741" cy="289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Abril Fatface"/>
              </a:rPr>
              <a:t>4</a:t>
            </a:r>
          </a:p>
        </p:txBody>
      </p:sp>
      <p:sp>
        <p:nvSpPr>
          <p:cNvPr id="173" name="Google Shape;173;p7"/>
          <p:cNvSpPr/>
          <p:nvPr/>
        </p:nvSpPr>
        <p:spPr>
          <a:xfrm>
            <a:off x="6811905" y="-87455"/>
            <a:ext cx="652469" cy="90545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00FFFF">
                    <a:alpha val="13460"/>
                  </a:srgbClr>
                </a:solidFill>
                <a:latin typeface="Montserrat"/>
              </a:rPr>
              <a:t>6</a:t>
            </a:r>
          </a:p>
        </p:txBody>
      </p:sp>
      <p:sp>
        <p:nvSpPr>
          <p:cNvPr id="174" name="Google Shape;174;p7"/>
          <p:cNvSpPr/>
          <p:nvPr/>
        </p:nvSpPr>
        <p:spPr>
          <a:xfrm>
            <a:off x="7662627" y="662323"/>
            <a:ext cx="87722" cy="21666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1</a:t>
            </a:r>
          </a:p>
        </p:txBody>
      </p:sp>
      <p:sp>
        <p:nvSpPr>
          <p:cNvPr id="175" name="Google Shape;175;p7"/>
          <p:cNvSpPr/>
          <p:nvPr/>
        </p:nvSpPr>
        <p:spPr>
          <a:xfrm>
            <a:off x="6992802" y="3859303"/>
            <a:ext cx="164400" cy="22532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6AA84F"/>
                </a:solidFill>
                <a:latin typeface="Montserrat"/>
              </a:rPr>
              <a:t>4</a:t>
            </a:r>
          </a:p>
        </p:txBody>
      </p:sp>
      <p:sp>
        <p:nvSpPr>
          <p:cNvPr id="176" name="Google Shape;176;p7"/>
          <p:cNvSpPr/>
          <p:nvPr/>
        </p:nvSpPr>
        <p:spPr>
          <a:xfrm>
            <a:off x="6897399" y="729426"/>
            <a:ext cx="236725" cy="344536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5</a:t>
            </a:r>
          </a:p>
        </p:txBody>
      </p:sp>
      <p:sp>
        <p:nvSpPr>
          <p:cNvPr id="177" name="Google Shape;177;p7"/>
          <p:cNvSpPr/>
          <p:nvPr/>
        </p:nvSpPr>
        <p:spPr>
          <a:xfrm>
            <a:off x="8925943" y="4066263"/>
            <a:ext cx="236725" cy="304233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rgbClr val="6AA84F"/>
                </a:solidFill>
                <a:latin typeface="Abril Fatface"/>
              </a:rPr>
              <a:t>8</a:t>
            </a:r>
          </a:p>
        </p:txBody>
      </p:sp>
      <p:sp>
        <p:nvSpPr>
          <p:cNvPr id="178" name="Google Shape;178;p7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7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0" name="Google Shape;180;p7"/>
          <p:cNvSpPr txBox="1">
            <a:spLocks noGrp="1"/>
          </p:cNvSpPr>
          <p:nvPr>
            <p:ph type="body" idx="2"/>
          </p:nvPr>
        </p:nvSpPr>
        <p:spPr>
          <a:xfrm>
            <a:off x="259793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1" name="Google Shape;181;p7"/>
          <p:cNvSpPr txBox="1">
            <a:spLocks noGrp="1"/>
          </p:cNvSpPr>
          <p:nvPr>
            <p:ph type="body" idx="3"/>
          </p:nvPr>
        </p:nvSpPr>
        <p:spPr>
          <a:xfrm>
            <a:off x="4459994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⊸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▫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⋅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182" name="Google Shape;182;p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825798" y="-750"/>
            <a:ext cx="7486405" cy="5145000"/>
            <a:chOff x="825798" y="-750"/>
            <a:chExt cx="7486405" cy="5145000"/>
          </a:xfrm>
        </p:grpSpPr>
        <p:cxnSp>
          <p:nvCxnSpPr>
            <p:cNvPr id="7" name="Google Shape;7;p1"/>
            <p:cNvCxnSpPr/>
            <p:nvPr/>
          </p:nvCxnSpPr>
          <p:spPr>
            <a:xfrm>
              <a:off x="825798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8" name="Google Shape;8;p1"/>
            <p:cNvCxnSpPr/>
            <p:nvPr/>
          </p:nvCxnSpPr>
          <p:spPr>
            <a:xfrm>
              <a:off x="165762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9" name="Google Shape;9;p1"/>
            <p:cNvCxnSpPr/>
            <p:nvPr/>
          </p:nvCxnSpPr>
          <p:spPr>
            <a:xfrm>
              <a:off x="2489443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0" name="Google Shape;10;p1"/>
            <p:cNvCxnSpPr/>
            <p:nvPr/>
          </p:nvCxnSpPr>
          <p:spPr>
            <a:xfrm>
              <a:off x="8312202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1" name="Google Shape;11;p1"/>
            <p:cNvCxnSpPr/>
            <p:nvPr/>
          </p:nvCxnSpPr>
          <p:spPr>
            <a:xfrm>
              <a:off x="7480380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2" name="Google Shape;12;p1"/>
            <p:cNvCxnSpPr/>
            <p:nvPr/>
          </p:nvCxnSpPr>
          <p:spPr>
            <a:xfrm>
              <a:off x="6648557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1"/>
            <p:cNvCxnSpPr/>
            <p:nvPr/>
          </p:nvCxnSpPr>
          <p:spPr>
            <a:xfrm>
              <a:off x="5816734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1"/>
            <p:cNvCxnSpPr/>
            <p:nvPr/>
          </p:nvCxnSpPr>
          <p:spPr>
            <a:xfrm>
              <a:off x="4984911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1"/>
            <p:cNvCxnSpPr/>
            <p:nvPr/>
          </p:nvCxnSpPr>
          <p:spPr>
            <a:xfrm>
              <a:off x="4153089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1"/>
            <p:cNvCxnSpPr/>
            <p:nvPr/>
          </p:nvCxnSpPr>
          <p:spPr>
            <a:xfrm>
              <a:off x="3321266" y="-750"/>
              <a:ext cx="0" cy="5145000"/>
            </a:xfrm>
            <a:prstGeom prst="straightConnector1">
              <a:avLst/>
            </a:prstGeom>
            <a:noFill/>
            <a:ln w="9525" cap="flat" cmpd="sng">
              <a:solidFill>
                <a:srgbClr val="005C65"/>
              </a:solidFill>
              <a:prstDash val="dot"/>
              <a:round/>
              <a:headEnd type="none" w="med" len="med"/>
              <a:tailEnd type="none" w="med" len="med"/>
            </a:ln>
          </p:spPr>
        </p:cxnSp>
      </p:grpSp>
      <p:sp>
        <p:nvSpPr>
          <p:cNvPr id="17" name="Google Shape;17;p1"/>
          <p:cNvSpPr txBox="1">
            <a:spLocks noGrp="1"/>
          </p:cNvSpPr>
          <p:nvPr>
            <p:ph type="title"/>
          </p:nvPr>
        </p:nvSpPr>
        <p:spPr>
          <a:xfrm>
            <a:off x="735875" y="780900"/>
            <a:ext cx="5917200" cy="6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body" idx="1"/>
          </p:nvPr>
        </p:nvSpPr>
        <p:spPr>
          <a:xfrm>
            <a:off x="735875" y="1513574"/>
            <a:ext cx="5917200" cy="30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 sz="1100" b="1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2"/>
          <p:cNvSpPr txBox="1">
            <a:spLocks noGrp="1"/>
          </p:cNvSpPr>
          <p:nvPr>
            <p:ph type="ctrTitle"/>
          </p:nvPr>
        </p:nvSpPr>
        <p:spPr>
          <a:xfrm>
            <a:off x="1458500" y="1890225"/>
            <a:ext cx="6645872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2: Credit K-Means Clustering Analysis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DSC  680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Manuel Duran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14 Min 48 Secs</a:t>
            </a:r>
            <a:endParaRPr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3AE910A-7F11-495E-9BF2-992D34E4BB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0874" y="1890225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Click="0" advTm="27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8"/>
          <p:cNvSpPr txBox="1">
            <a:spLocks noGrp="1"/>
          </p:cNvSpPr>
          <p:nvPr>
            <p:ph type="title" idx="4294967295"/>
          </p:nvPr>
        </p:nvSpPr>
        <p:spPr>
          <a:xfrm>
            <a:off x="1392538" y="803602"/>
            <a:ext cx="59172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Presentation Schedule 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8" name="Google Shape;388;p28"/>
          <p:cNvSpPr/>
          <p:nvPr/>
        </p:nvSpPr>
        <p:spPr>
          <a:xfrm>
            <a:off x="0" y="1909250"/>
            <a:ext cx="3160500" cy="1681800"/>
          </a:xfrm>
          <a:prstGeom prst="homePlate">
            <a:avLst>
              <a:gd name="adj" fmla="val 30129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FEF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Data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FEF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Understanding\Prepartion</a:t>
            </a:r>
            <a:endParaRPr dirty="0">
              <a:solidFill>
                <a:srgbClr val="EFEFEF"/>
              </a:solidFill>
              <a:latin typeface="Times New Roman" panose="02020603050405020304" pitchFamily="18" charset="0"/>
              <a:ea typeface="PT Serif"/>
              <a:cs typeface="Times New Roman" panose="02020603050405020304" pitchFamily="18" charset="0"/>
              <a:sym typeface="PT Serif"/>
            </a:endParaRPr>
          </a:p>
        </p:txBody>
      </p:sp>
      <p:sp>
        <p:nvSpPr>
          <p:cNvPr id="389" name="Google Shape;389;p28"/>
          <p:cNvSpPr/>
          <p:nvPr/>
        </p:nvSpPr>
        <p:spPr>
          <a:xfrm>
            <a:off x="2740738" y="1909250"/>
            <a:ext cx="3220800" cy="1681800"/>
          </a:xfrm>
          <a:prstGeom prst="chevron">
            <a:avLst>
              <a:gd name="adj" fmla="val 29853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FEF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EDA\Method</a:t>
            </a:r>
            <a:endParaRPr dirty="0">
              <a:solidFill>
                <a:srgbClr val="EFEFEF"/>
              </a:solidFill>
              <a:latin typeface="Times New Roman" panose="02020603050405020304" pitchFamily="18" charset="0"/>
              <a:ea typeface="PT Serif"/>
              <a:cs typeface="Times New Roman" panose="02020603050405020304" pitchFamily="18" charset="0"/>
              <a:sym typeface="PT Serif"/>
            </a:endParaRPr>
          </a:p>
        </p:txBody>
      </p:sp>
      <p:sp>
        <p:nvSpPr>
          <p:cNvPr id="390" name="Google Shape;390;p28"/>
          <p:cNvSpPr/>
          <p:nvPr/>
        </p:nvSpPr>
        <p:spPr>
          <a:xfrm>
            <a:off x="5542252" y="1909250"/>
            <a:ext cx="3220800" cy="1681800"/>
          </a:xfrm>
          <a:prstGeom prst="chevron">
            <a:avLst>
              <a:gd name="adj" fmla="val 29853"/>
            </a:avLst>
          </a:prstGeom>
          <a:solidFill>
            <a:srgbClr val="00BFC9">
              <a:alpha val="51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FEFEF"/>
                </a:solidFill>
                <a:latin typeface="Times New Roman" panose="02020603050405020304" pitchFamily="18" charset="0"/>
                <a:ea typeface="PT Serif"/>
                <a:cs typeface="Times New Roman" panose="02020603050405020304" pitchFamily="18" charset="0"/>
                <a:sym typeface="PT Serif"/>
              </a:rPr>
              <a:t>Intepration\Conclusion</a:t>
            </a:r>
            <a:endParaRPr dirty="0">
              <a:solidFill>
                <a:srgbClr val="EFEFEF"/>
              </a:solidFill>
              <a:latin typeface="Times New Roman" panose="02020603050405020304" pitchFamily="18" charset="0"/>
              <a:ea typeface="PT Serif"/>
              <a:cs typeface="Times New Roman" panose="02020603050405020304" pitchFamily="18" charset="0"/>
              <a:sym typeface="PT Serif"/>
            </a:endParaRPr>
          </a:p>
        </p:txBody>
      </p:sp>
      <p:sp>
        <p:nvSpPr>
          <p:cNvPr id="391" name="Google Shape;391;p28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6A0FB9-F482-4FE5-9E40-883684F143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83479" y="1807650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Click="0" advTm="85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5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>
            <a:spLocks noGrp="1"/>
          </p:cNvSpPr>
          <p:nvPr>
            <p:ph type="title"/>
          </p:nvPr>
        </p:nvSpPr>
        <p:spPr>
          <a:xfrm>
            <a:off x="624900" y="717104"/>
            <a:ext cx="6416292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Preparation\Understanding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8" name="Google Shape;318;p20"/>
          <p:cNvSpPr txBox="1">
            <a:spLocks noGrp="1"/>
          </p:cNvSpPr>
          <p:nvPr>
            <p:ph type="body" idx="1"/>
          </p:nvPr>
        </p:nvSpPr>
        <p:spPr>
          <a:xfrm>
            <a:off x="735875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Discovered on Kaggle.com</a:t>
            </a: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many categorical variables to utilize for K-Means Clustering.</a:t>
            </a: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is for a German Bank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9" name="Google Shape;319;p20"/>
          <p:cNvSpPr txBox="1">
            <a:spLocks noGrp="1"/>
          </p:cNvSpPr>
          <p:nvPr>
            <p:ph type="body" idx="2"/>
          </p:nvPr>
        </p:nvSpPr>
        <p:spPr>
          <a:xfrm>
            <a:off x="2597935" y="1478400"/>
            <a:ext cx="1771500" cy="26824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Preparation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Removal of Null Values from the dataset</a:t>
            </a: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Adjust not categorical variables for use of K-Means</a:t>
            </a:r>
          </a:p>
          <a:p>
            <a:pPr marL="285750" indent="-285750"/>
            <a:r>
              <a:rPr lang="e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Creation of Job Directory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0" name="Google Shape;320;p20"/>
          <p:cNvSpPr txBox="1">
            <a:spLocks noGrp="1"/>
          </p:cNvSpPr>
          <p:nvPr>
            <p:ph type="body" idx="3"/>
          </p:nvPr>
        </p:nvSpPr>
        <p:spPr>
          <a:xfrm>
            <a:off x="4459994" y="1478400"/>
            <a:ext cx="1771500" cy="344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utilize the dataset to discover valuable insights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generate a marketing plan that fits our customers needs. 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1" name="Google Shape;321;p20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2B01343-1C28-4656-863B-07B3503945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08707" y="1888904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Click="0" advTm="108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3547504" y="133449"/>
            <a:ext cx="2048991" cy="8929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i="1" dirty="0"/>
              <a:t>EDA</a:t>
            </a:r>
            <a:endParaRPr sz="4000" i="1" dirty="0"/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9F24C007-8C2B-4E1C-8690-C679420B56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669" y="1509740"/>
            <a:ext cx="3492961" cy="2399279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9987AAD5-A45C-42BD-B63D-1DF7CF8CEAC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7582" y="1610311"/>
            <a:ext cx="4790080" cy="2198138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B32242D-0B41-4C63-ADE2-346AC35C2C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33023" y="1697517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Click="0" advTm="86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6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2288642" y="399925"/>
            <a:ext cx="2860947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i="1" dirty="0"/>
              <a:t>EDA Cont.</a:t>
            </a:r>
            <a:endParaRPr sz="3600" i="1" dirty="0"/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1C1FA8EA-E9C1-4339-B7B2-29D751AABB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5790" y="1512530"/>
            <a:ext cx="4503844" cy="2512580"/>
          </a:xfrm>
          <a:prstGeom prst="rect">
            <a:avLst/>
          </a:prstGeom>
        </p:spPr>
      </p:pic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B3F8F700-D6C8-40D8-A150-9E021002DA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0550" y="1422468"/>
            <a:ext cx="3538201" cy="2602642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F5BF97D-ADDA-45F9-BB5C-922E2E91C4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772503" y="1512530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60933"/>
      </p:ext>
    </p:extLst>
  </p:cSld>
  <p:clrMapOvr>
    <a:masterClrMapping/>
  </p:clrMapOvr>
  <p:transition advClick="0" advTm="78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7"/>
          <p:cNvSpPr txBox="1">
            <a:spLocks noGrp="1"/>
          </p:cNvSpPr>
          <p:nvPr>
            <p:ph type="title"/>
          </p:nvPr>
        </p:nvSpPr>
        <p:spPr>
          <a:xfrm>
            <a:off x="3141526" y="399925"/>
            <a:ext cx="2860947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i="1" dirty="0"/>
              <a:t>Method </a:t>
            </a:r>
            <a:endParaRPr sz="3600" i="1" dirty="0"/>
          </a:p>
        </p:txBody>
      </p:sp>
      <p:sp>
        <p:nvSpPr>
          <p:cNvPr id="294" name="Google Shape;294;p17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E3A5C6F2-665B-4B3A-BC0A-81BEBC8710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1245" y="1756643"/>
            <a:ext cx="4274852" cy="2291752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A5DF1F37-87E3-4ACF-A649-DE255E9C68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999" y="2089099"/>
            <a:ext cx="4518075" cy="1796961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80AE785-DD56-4D19-92FD-9822C46300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425173" y="2200792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15973"/>
      </p:ext>
    </p:extLst>
  </p:cSld>
  <p:clrMapOvr>
    <a:masterClrMapping/>
  </p:clrMapOvr>
  <p:transition advClick="0" advTm="81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0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717776" y="305979"/>
            <a:ext cx="4263900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Interpetation\Conclusion</a:t>
            </a:r>
            <a:endParaRPr dirty="0"/>
          </a:p>
        </p:txBody>
      </p:sp>
      <p:sp>
        <p:nvSpPr>
          <p:cNvPr id="327" name="Google Shape;327;p21"/>
          <p:cNvSpPr txBox="1">
            <a:spLocks noGrp="1"/>
          </p:cNvSpPr>
          <p:nvPr>
            <p:ph type="body" idx="1"/>
          </p:nvPr>
        </p:nvSpPr>
        <p:spPr>
          <a:xfrm>
            <a:off x="717776" y="1243313"/>
            <a:ext cx="4263900" cy="1477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1200" dirty="0"/>
              <a:t>Insights Discovered</a:t>
            </a:r>
          </a:p>
          <a:p>
            <a:pPr marL="800100" lvl="1" indent="-342900"/>
            <a:r>
              <a:rPr lang="en-US" sz="1200" dirty="0"/>
              <a:t>Target Marketing Age: 20-35</a:t>
            </a:r>
          </a:p>
          <a:p>
            <a:pPr marL="800100" lvl="1" indent="-342900"/>
            <a:r>
              <a:rPr lang="en-US" sz="1200" dirty="0"/>
              <a:t>Faster Payment: Cluster 2 and 3</a:t>
            </a:r>
          </a:p>
          <a:p>
            <a:pPr marL="800100" lvl="1" indent="-342900"/>
            <a:r>
              <a:rPr lang="en-US" sz="1200" dirty="0"/>
              <a:t>Market to both Genders: Clusters 1 and 2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sz="1200" dirty="0"/>
              <a:t>Primary Reasoning for credit</a:t>
            </a:r>
          </a:p>
          <a:p>
            <a:pPr marL="1257300" lvl="2" indent="-342900"/>
            <a:r>
              <a:rPr lang="en-US" sz="1200" dirty="0"/>
              <a:t>Car</a:t>
            </a:r>
          </a:p>
          <a:p>
            <a:pPr marL="1257300" lvl="2" indent="-342900"/>
            <a:r>
              <a:rPr lang="en-US" sz="1200" dirty="0"/>
              <a:t>Radio\TV</a:t>
            </a:r>
          </a:p>
          <a:p>
            <a:pPr marL="1257300" lvl="2" indent="-342900"/>
            <a:r>
              <a:rPr lang="en-US" sz="1200" dirty="0"/>
              <a:t>Furniture and Equipment</a:t>
            </a:r>
          </a:p>
          <a:p>
            <a:pPr marL="1257300" lvl="2" indent="-342900"/>
            <a:endParaRPr lang="en-US" sz="1200" dirty="0"/>
          </a:p>
          <a:p>
            <a:pPr marL="800100" lvl="1" indent="-342900"/>
            <a:endParaRPr lang="en-US" sz="1200" dirty="0"/>
          </a:p>
        </p:txBody>
      </p:sp>
      <p:pic>
        <p:nvPicPr>
          <p:cNvPr id="328" name="Google Shape;328;p21" descr="office.jpg"/>
          <p:cNvPicPr preferRelativeResize="0"/>
          <p:nvPr/>
        </p:nvPicPr>
        <p:blipFill rotWithShape="1">
          <a:blip r:embed="rId5">
            <a:alphaModFix/>
          </a:blip>
          <a:srcRect l="10736" r="24817"/>
          <a:stretch/>
        </p:blipFill>
        <p:spPr>
          <a:xfrm>
            <a:off x="5829300" y="0"/>
            <a:ext cx="33146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" name="Google Shape;327;p21">
            <a:extLst>
              <a:ext uri="{FF2B5EF4-FFF2-40B4-BE49-F238E27FC236}">
                <a16:creationId xmlns:a16="http://schemas.microsoft.com/office/drawing/2014/main" id="{86C5EC6D-EECA-4865-B7FD-C6579B776546}"/>
              </a:ext>
            </a:extLst>
          </p:cNvPr>
          <p:cNvSpPr txBox="1">
            <a:spLocks/>
          </p:cNvSpPr>
          <p:nvPr/>
        </p:nvSpPr>
        <p:spPr>
          <a:xfrm>
            <a:off x="717776" y="2960866"/>
            <a:ext cx="4263900" cy="14777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T Serif"/>
              <a:buChar char="⊸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▫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⋅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●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○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erif"/>
              <a:buChar char="■"/>
              <a:defRPr sz="2400" b="0" i="0" u="none" strike="noStrike" cap="none">
                <a:solidFill>
                  <a:schemeClr val="dk1"/>
                </a:solidFill>
                <a:latin typeface="PT Serif"/>
                <a:ea typeface="PT Serif"/>
                <a:cs typeface="PT Serif"/>
                <a:sym typeface="PT Serif"/>
              </a:defRPr>
            </a:lvl9pPr>
          </a:lstStyle>
          <a:p>
            <a:pPr marL="342900" indent="-342900">
              <a:lnSpc>
                <a:spcPct val="150000"/>
              </a:lnSpc>
            </a:pPr>
            <a:r>
              <a:rPr lang="en-US" sz="1200" dirty="0"/>
              <a:t>Limitations\Liabilities  Discovered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sz="1200" dirty="0"/>
              <a:t>Cluster 2 and 3: No Female Representation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sz="1200" dirty="0"/>
              <a:t>Cluster 1 and 2: Longer Durations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sz="1200" dirty="0"/>
              <a:t>Lack of customer data</a:t>
            </a:r>
          </a:p>
          <a:p>
            <a:pPr marL="800100" lvl="1" indent="-342900">
              <a:lnSpc>
                <a:spcPct val="150000"/>
              </a:lnSpc>
            </a:pPr>
            <a:r>
              <a:rPr lang="en-US" sz="1200" dirty="0"/>
              <a:t>Lack of females within the data</a:t>
            </a: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6E56408-23C6-4918-B8B2-662E83D22D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12090" y="1384386"/>
            <a:ext cx="203200" cy="203200"/>
          </a:xfrm>
          <a:prstGeom prst="rect">
            <a:avLst/>
          </a:prstGeom>
        </p:spPr>
      </p:pic>
    </p:spTree>
  </p:cSld>
  <p:clrMapOvr>
    <a:masterClrMapping/>
  </p:clrMapOvr>
  <p:transition advClick="0" advTm="280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8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1"/>
          <p:cNvSpPr txBox="1">
            <a:spLocks noGrp="1"/>
          </p:cNvSpPr>
          <p:nvPr>
            <p:ph type="title"/>
          </p:nvPr>
        </p:nvSpPr>
        <p:spPr>
          <a:xfrm>
            <a:off x="350550" y="259250"/>
            <a:ext cx="5236458" cy="69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Suggestion Plan\Final Remarks</a:t>
            </a:r>
            <a:endParaRPr dirty="0"/>
          </a:p>
        </p:txBody>
      </p:sp>
      <p:sp>
        <p:nvSpPr>
          <p:cNvPr id="327" name="Google Shape;327;p21"/>
          <p:cNvSpPr txBox="1">
            <a:spLocks noGrp="1"/>
          </p:cNvSpPr>
          <p:nvPr>
            <p:ph type="body" idx="1"/>
          </p:nvPr>
        </p:nvSpPr>
        <p:spPr>
          <a:xfrm>
            <a:off x="768338" y="956750"/>
            <a:ext cx="4263900" cy="20944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dirty="0"/>
              <a:t>Rewards Plan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Partner with another Company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Provide Discounts with each payment duration</a:t>
            </a:r>
          </a:p>
        </p:txBody>
      </p:sp>
      <p:pic>
        <p:nvPicPr>
          <p:cNvPr id="328" name="Google Shape;328;p21" descr="office.jpg"/>
          <p:cNvPicPr preferRelativeResize="0"/>
          <p:nvPr/>
        </p:nvPicPr>
        <p:blipFill rotWithShape="1">
          <a:blip r:embed="rId5">
            <a:alphaModFix/>
          </a:blip>
          <a:srcRect l="10736" r="24817"/>
          <a:stretch/>
        </p:blipFill>
        <p:spPr>
          <a:xfrm>
            <a:off x="5829300" y="0"/>
            <a:ext cx="33146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21"/>
          <p:cNvSpPr txBox="1">
            <a:spLocks noGrp="1"/>
          </p:cNvSpPr>
          <p:nvPr>
            <p:ph type="sldNum" idx="12"/>
          </p:nvPr>
        </p:nvSpPr>
        <p:spPr>
          <a:xfrm>
            <a:off x="76200" y="39925"/>
            <a:ext cx="548700" cy="36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026" name="Picture 2" descr="How to reward yourself (without using food or alcohol) - Health, Happiness  and Well-being">
            <a:extLst>
              <a:ext uri="{FF2B5EF4-FFF2-40B4-BE49-F238E27FC236}">
                <a16:creationId xmlns:a16="http://schemas.microsoft.com/office/drawing/2014/main" id="{D8894594-093D-4072-B3D5-038237C33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16" y="3232769"/>
            <a:ext cx="4512943" cy="1621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57325C4-4497-4AFA-BED2-A8635FDDE2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476816" y="1335283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602736"/>
      </p:ext>
    </p:extLst>
  </p:cSld>
  <p:clrMapOvr>
    <a:masterClrMapping/>
  </p:clrMapOvr>
  <p:transition advClick="0" advTm="120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1B353-131F-44B0-BF6C-A6B5D8D8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&amp; Contact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C6D1C5-F7C9-4263-BC90-2F4F00529A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7780" y="1513573"/>
            <a:ext cx="5449104" cy="3221459"/>
          </a:xfrm>
        </p:spPr>
        <p:txBody>
          <a:bodyPr/>
          <a:lstStyle/>
          <a:p>
            <a:r>
              <a:rPr lang="en-US" dirty="0"/>
              <a:t>Project 2:</a:t>
            </a:r>
          </a:p>
          <a:p>
            <a:pPr lvl="1"/>
            <a:r>
              <a:rPr lang="en-US" dirty="0" err="1"/>
              <a:t>Github</a:t>
            </a:r>
            <a:r>
              <a:rPr lang="en-US" dirty="0"/>
              <a:t>: https://github.com/mannyoduran/DSC680-Projects/tree/main/Project%202</a:t>
            </a:r>
          </a:p>
          <a:p>
            <a:pPr lvl="1"/>
            <a:r>
              <a:rPr lang="en-US" dirty="0"/>
              <a:t>Contacted: Mannyoduran@gmail.com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53AF5E-5BC2-454E-8C78-3FC21B04DB6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95A286D-85F6-4C32-BE64-0A79299272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7702" y="1598281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09978"/>
      </p:ext>
    </p:extLst>
  </p:cSld>
  <p:clrMapOvr>
    <a:masterClrMapping/>
  </p:clrMapOvr>
  <p:transition advClick="0" advTm="17000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lthasar template">
  <a:themeElements>
    <a:clrScheme name="Custom 347">
      <a:dk1>
        <a:srgbClr val="EFEFEF"/>
      </a:dk1>
      <a:lt1>
        <a:srgbClr val="004046"/>
      </a:lt1>
      <a:dk2>
        <a:srgbClr val="6AA84F"/>
      </a:dk2>
      <a:lt2>
        <a:srgbClr val="007074"/>
      </a:lt2>
      <a:accent1>
        <a:srgbClr val="00BFC9"/>
      </a:accent1>
      <a:accent2>
        <a:srgbClr val="00FFFF"/>
      </a:accent2>
      <a:accent3>
        <a:srgbClr val="DDFFFF"/>
      </a:accent3>
      <a:accent4>
        <a:srgbClr val="B6D7A8"/>
      </a:accent4>
      <a:accent5>
        <a:srgbClr val="D9D9D9"/>
      </a:accent5>
      <a:accent6>
        <a:srgbClr val="004046"/>
      </a:accent6>
      <a:hlink>
        <a:srgbClr val="00BFC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224</Words>
  <Application>Microsoft Office PowerPoint</Application>
  <PresentationFormat>On-screen Show (16:9)</PresentationFormat>
  <Paragraphs>51</Paragraphs>
  <Slides>9</Slides>
  <Notes>8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Abril Fatface</vt:lpstr>
      <vt:lpstr>Montserrat</vt:lpstr>
      <vt:lpstr>Times New Roman</vt:lpstr>
      <vt:lpstr>PT Serif</vt:lpstr>
      <vt:lpstr>Arial</vt:lpstr>
      <vt:lpstr>Balthasar template</vt:lpstr>
      <vt:lpstr>Project 2: Credit K-Means Clustering Analysis DSC  680 Manuel Duran 14 Min 48 Secs</vt:lpstr>
      <vt:lpstr>Presentation Schedule </vt:lpstr>
      <vt:lpstr>Data Preparation\Understanding</vt:lpstr>
      <vt:lpstr>EDA</vt:lpstr>
      <vt:lpstr>EDA Cont.</vt:lpstr>
      <vt:lpstr>Method </vt:lpstr>
      <vt:lpstr>Interpetation\Conclusion</vt:lpstr>
      <vt:lpstr>Suggestion Plan\Final Remarks</vt:lpstr>
      <vt:lpstr>GitHub &amp; Contact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2: Credit K-Mean Clustering Analysis DSC  680 Manuel Duran</dc:title>
  <cp:lastModifiedBy>Manuel Duran</cp:lastModifiedBy>
  <cp:revision>4</cp:revision>
  <dcterms:modified xsi:type="dcterms:W3CDTF">2021-10-25T04:06:49Z</dcterms:modified>
</cp:coreProperties>
</file>